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16"/>
  </p:notesMasterIdLst>
  <p:handoutMasterIdLst>
    <p:handoutMasterId r:id="rId17"/>
  </p:handoutMasterIdLst>
  <p:sldIdLst>
    <p:sldId id="260" r:id="rId3"/>
    <p:sldId id="418" r:id="rId4"/>
    <p:sldId id="419" r:id="rId5"/>
    <p:sldId id="426" r:id="rId6"/>
    <p:sldId id="417" r:id="rId7"/>
    <p:sldId id="422" r:id="rId8"/>
    <p:sldId id="421" r:id="rId9"/>
    <p:sldId id="423" r:id="rId10"/>
    <p:sldId id="410" r:id="rId11"/>
    <p:sldId id="424" r:id="rId12"/>
    <p:sldId id="425" r:id="rId13"/>
    <p:sldId id="409" r:id="rId14"/>
    <p:sldId id="408" r:id="rId15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E2"/>
    <a:srgbClr val="E16B27"/>
    <a:srgbClr val="CE1B22"/>
    <a:srgbClr val="002060"/>
    <a:srgbClr val="38668F"/>
    <a:srgbClr val="E6E6E6"/>
    <a:srgbClr val="CCCCCC"/>
    <a:srgbClr val="A2A5AC"/>
    <a:srgbClr val="43667B"/>
    <a:srgbClr val="FBA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3" autoAdjust="0"/>
    <p:restoredTop sz="95342"/>
  </p:normalViewPr>
  <p:slideViewPr>
    <p:cSldViewPr snapToGrid="0" snapToObjects="1">
      <p:cViewPr>
        <p:scale>
          <a:sx n="40" d="100"/>
          <a:sy n="40" d="100"/>
        </p:scale>
        <p:origin x="1446" y="1239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4/9/2019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09T20:54:0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23881 11196 3341 0,'-34'-87'95'0,"24"57"20"0,0 8-92 0,0 0-23 0,10 9 0 0,-4 0 0 31,-1 5-149-31,5 8-35 0,-5-9-6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4/9/2019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6256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visualgo.net/lis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20 – Problem Solving with Linked List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9DF758-B9FA-4757-9679-B14AD1305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8514"/>
            <a:ext cx="1902691" cy="1663413"/>
          </a:xfrm>
        </p:spPr>
        <p:txBody>
          <a:bodyPr/>
          <a:lstStyle/>
          <a:p>
            <a:r>
              <a:rPr lang="en-US" dirty="0" err="1"/>
              <a:t>Linklist</a:t>
            </a:r>
            <a:r>
              <a:rPr lang="en-US" dirty="0"/>
              <a:t> </a:t>
            </a:r>
            <a:r>
              <a:rPr lang="en-US" sz="2400" dirty="0"/>
              <a:t>Sorting Algorithm – </a:t>
            </a:r>
            <a:r>
              <a:rPr lang="en-US" sz="2400" dirty="0">
                <a:solidFill>
                  <a:srgbClr val="FF0000"/>
                </a:solidFill>
              </a:rPr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8E5F1-CC6C-40CE-812E-72173715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3812"/>
            <a:ext cx="8248650" cy="7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8B190-745F-46CB-9482-B1E4AB50F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 from Bubble Sort Algorithm: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A1F62-AFD5-47F8-9C57-931EA9D8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795608"/>
            <a:ext cx="73437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8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Doubly linked 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studentStruct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Record;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studentStruct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char Name[100];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UIN;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float GPA;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Record *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prev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Record *next;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};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25325" y="5012335"/>
            <a:ext cx="6285362" cy="1746425"/>
            <a:chOff x="1257286" y="4596696"/>
            <a:chExt cx="6285362" cy="1746425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2787381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dirty="0"/>
                <a:t>Node 0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4298618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/>
                <a:t>Node 1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5809856" y="5245841"/>
              <a:ext cx="895548" cy="335831"/>
            </a:xfrm>
            <a:prstGeom prst="roundRect">
              <a:avLst>
                <a:gd name="adj" fmla="val 33681"/>
              </a:avLst>
            </a:prstGeom>
            <a:solidFill>
              <a:srgbClr val="FF9900">
                <a:alpha val="5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dirty="0"/>
                <a:t>Node 2</a:t>
              </a:r>
            </a:p>
          </p:txBody>
        </p:sp>
        <p:cxnSp>
          <p:nvCxnSpPr>
            <p:cNvPr id="8" name="AutoShape 8"/>
            <p:cNvCxnSpPr>
              <a:cxnSpLocks noChangeShapeType="1"/>
            </p:cNvCxnSpPr>
            <p:nvPr/>
          </p:nvCxnSpPr>
          <p:spPr bwMode="auto">
            <a:xfrm>
              <a:off x="3693424" y="5344483"/>
              <a:ext cx="5947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9"/>
            <p:cNvCxnSpPr>
              <a:cxnSpLocks noChangeShapeType="1"/>
            </p:cNvCxnSpPr>
            <p:nvPr/>
          </p:nvCxnSpPr>
          <p:spPr bwMode="auto">
            <a:xfrm>
              <a:off x="5204662" y="5344483"/>
              <a:ext cx="5947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6929291" y="6051601"/>
              <a:ext cx="613357" cy="291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/>
                <a:t>NULL</a:t>
              </a:r>
            </a:p>
          </p:txBody>
        </p:sp>
        <p:cxnSp>
          <p:nvCxnSpPr>
            <p:cNvPr id="11" name="AutoShape 17"/>
            <p:cNvCxnSpPr>
              <a:cxnSpLocks noChangeShapeType="1"/>
            </p:cNvCxnSpPr>
            <p:nvPr/>
          </p:nvCxnSpPr>
          <p:spPr bwMode="auto">
            <a:xfrm>
              <a:off x="6715899" y="5413756"/>
              <a:ext cx="520071" cy="637845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Curved Connector 11"/>
            <p:cNvCxnSpPr/>
            <p:nvPr/>
          </p:nvCxnSpPr>
          <p:spPr>
            <a:xfrm>
              <a:off x="2117483" y="4904509"/>
              <a:ext cx="625722" cy="497052"/>
            </a:xfrm>
            <a:prstGeom prst="curvedConnector3">
              <a:avLst>
                <a:gd name="adj1" fmla="val 36715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257286" y="4596696"/>
              <a:ext cx="1052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Pointer</a:t>
              </a:r>
            </a:p>
          </p:txBody>
        </p:sp>
        <p:cxnSp>
          <p:nvCxnSpPr>
            <p:cNvPr id="15" name="Curved Connector 14"/>
            <p:cNvCxnSpPr/>
            <p:nvPr/>
          </p:nvCxnSpPr>
          <p:spPr>
            <a:xfrm rot="10800000" flipV="1">
              <a:off x="2269887" y="5500252"/>
              <a:ext cx="501026" cy="471054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1692846" y="5851837"/>
              <a:ext cx="613357" cy="291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/>
                <a:t>NULL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682929" y="5496886"/>
              <a:ext cx="615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5194166" y="5496886"/>
              <a:ext cx="615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166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30" y="3557847"/>
            <a:ext cx="3348924" cy="146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23" y="5489609"/>
            <a:ext cx="4071431" cy="14630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3"/>
            <a:ext cx="9245600" cy="742950"/>
          </a:xfrm>
        </p:spPr>
        <p:txBody>
          <a:bodyPr/>
          <a:lstStyle/>
          <a:p>
            <a:r>
              <a:rPr lang="en-US" dirty="0"/>
              <a:t>Implement abstract data types using linked 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1" dirty="0"/>
              <a:t>Stack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Queue</a:t>
            </a:r>
          </a:p>
          <a:p>
            <a:endParaRPr lang="en-US" sz="2400" b="1" dirty="0"/>
          </a:p>
          <a:p>
            <a:endParaRPr lang="en-US" sz="1600" b="1" dirty="0"/>
          </a:p>
          <a:p>
            <a:r>
              <a:rPr lang="en-US" sz="2400" b="1" dirty="0" err="1"/>
              <a:t>Deque</a:t>
            </a:r>
            <a:r>
              <a:rPr lang="en-US" sz="2400" b="1" dirty="0"/>
              <a:t> (“Deck”, double-ended queue)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hlinkClick r:id="rId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930" y="1057273"/>
            <a:ext cx="335397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1BFD1-B7D1-431E-A5A8-5B9071FA4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295853"/>
            <a:ext cx="9245600" cy="742950"/>
          </a:xfrm>
        </p:spPr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Linklist</a:t>
            </a:r>
            <a:r>
              <a:rPr lang="en-US" dirty="0"/>
              <a:t> and  its runtime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806A-9A66-4D0E-B490-9C220FF6B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375" y="1112692"/>
            <a:ext cx="4062845" cy="222163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typedef struct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person_node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Person;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struct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person_node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char name[20];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Person *next;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};</a:t>
            </a:r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4BE2"/>
                </a:solidFill>
              </a:rPr>
              <a:t>int main()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Person *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 = NULL;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</a:t>
            </a:r>
            <a:r>
              <a:rPr lang="en-US" sz="2400" dirty="0" err="1">
                <a:solidFill>
                  <a:srgbClr val="004BE2"/>
                </a:solidFill>
              </a:rPr>
              <a:t>AddPerson</a:t>
            </a:r>
            <a:r>
              <a:rPr lang="en-US" sz="2400" dirty="0">
                <a:solidFill>
                  <a:srgbClr val="004BE2"/>
                </a:solidFill>
              </a:rPr>
              <a:t>(&amp;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, “Bob");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4BE2"/>
                </a:solidFill>
              </a:rPr>
              <a:t>    </a:t>
            </a:r>
            <a:r>
              <a:rPr lang="en-US" sz="2400" dirty="0" err="1">
                <a:solidFill>
                  <a:srgbClr val="004BE2"/>
                </a:solidFill>
              </a:rPr>
              <a:t>AddPerson</a:t>
            </a:r>
            <a:r>
              <a:rPr lang="en-US" sz="2400" dirty="0">
                <a:solidFill>
                  <a:srgbClr val="004BE2"/>
                </a:solidFill>
              </a:rPr>
              <a:t>(&amp;</a:t>
            </a:r>
            <a:r>
              <a:rPr lang="en-US" sz="2400" dirty="0" err="1">
                <a:solidFill>
                  <a:srgbClr val="004BE2"/>
                </a:solidFill>
              </a:rPr>
              <a:t>theList</a:t>
            </a:r>
            <a:r>
              <a:rPr lang="en-US" sz="2400" dirty="0">
                <a:solidFill>
                  <a:srgbClr val="004BE2"/>
                </a:solidFill>
              </a:rPr>
              <a:t>, "Bill");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4BE2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CDCA-27B1-495E-85A2-82043EC0D85D}"/>
              </a:ext>
            </a:extLst>
          </p:cNvPr>
          <p:cNvSpPr txBox="1"/>
          <p:nvPr/>
        </p:nvSpPr>
        <p:spPr>
          <a:xfrm>
            <a:off x="4507344" y="1112691"/>
            <a:ext cx="5310911" cy="5324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/* add to the linked list */</a:t>
            </a:r>
          </a:p>
          <a:p>
            <a:r>
              <a:rPr lang="en-US" b="1" dirty="0"/>
              <a:t>int </a:t>
            </a:r>
            <a:r>
              <a:rPr lang="en-US" b="1" dirty="0" err="1"/>
              <a:t>AddPerson</a:t>
            </a:r>
            <a:r>
              <a:rPr lang="en-US" b="1" dirty="0"/>
              <a:t>(Person **</a:t>
            </a:r>
            <a:r>
              <a:rPr lang="en-US" b="1" dirty="0" err="1"/>
              <a:t>ourList</a:t>
            </a:r>
            <a:r>
              <a:rPr lang="en-US" b="1" dirty="0"/>
              <a:t>, char name[])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    Person *</a:t>
            </a:r>
            <a:r>
              <a:rPr lang="en-US" b="1" dirty="0" err="1"/>
              <a:t>newPerson</a:t>
            </a:r>
            <a:r>
              <a:rPr lang="en-US" b="1" dirty="0"/>
              <a:t> = NULL;               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</a:t>
            </a:r>
            <a:r>
              <a:rPr lang="en-US" b="1" dirty="0" err="1"/>
              <a:t>newPerson</a:t>
            </a:r>
            <a:r>
              <a:rPr lang="en-US" b="1" dirty="0"/>
              <a:t> = (Person *)malloc(</a:t>
            </a:r>
            <a:r>
              <a:rPr lang="en-US" b="1" dirty="0" err="1"/>
              <a:t>sizeof</a:t>
            </a:r>
            <a:r>
              <a:rPr lang="en-US" b="1" dirty="0"/>
              <a:t>(Person));</a:t>
            </a:r>
          </a:p>
          <a:p>
            <a:r>
              <a:rPr lang="en-US" b="1" dirty="0"/>
              <a:t>    if (</a:t>
            </a:r>
            <a:r>
              <a:rPr lang="en-US" b="1" dirty="0" err="1"/>
              <a:t>newPerson</a:t>
            </a:r>
            <a:r>
              <a:rPr lang="en-US" b="1" dirty="0"/>
              <a:t> == NULL)               </a:t>
            </a:r>
          </a:p>
          <a:p>
            <a:r>
              <a:rPr lang="en-US" b="1" dirty="0"/>
              <a:t>        return 0;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</a:t>
            </a:r>
            <a:r>
              <a:rPr lang="en-US" b="1" dirty="0" err="1"/>
              <a:t>strcpy</a:t>
            </a:r>
            <a:r>
              <a:rPr lang="en-US" b="1" dirty="0"/>
              <a:t>(</a:t>
            </a:r>
            <a:r>
              <a:rPr lang="en-US" b="1" dirty="0" err="1"/>
              <a:t>newPerson</a:t>
            </a:r>
            <a:r>
              <a:rPr lang="en-US" b="1" dirty="0"/>
              <a:t>-&gt;name, name);</a:t>
            </a:r>
          </a:p>
          <a:p>
            <a:r>
              <a:rPr lang="en-US" b="1" dirty="0"/>
              <a:t>    </a:t>
            </a:r>
            <a:r>
              <a:rPr lang="en-US" b="1" dirty="0" err="1"/>
              <a:t>newPerson</a:t>
            </a:r>
            <a:r>
              <a:rPr lang="en-US" b="1" dirty="0"/>
              <a:t>-&gt;next = *</a:t>
            </a:r>
            <a:r>
              <a:rPr lang="en-US" b="1" dirty="0" err="1"/>
              <a:t>ourList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*</a:t>
            </a:r>
            <a:r>
              <a:rPr lang="en-US" b="1" dirty="0" err="1"/>
              <a:t>ourList</a:t>
            </a:r>
            <a:r>
              <a:rPr lang="en-US" b="1" dirty="0"/>
              <a:t> = </a:t>
            </a:r>
            <a:r>
              <a:rPr lang="en-US" b="1" dirty="0" err="1"/>
              <a:t>newPerson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return 1;</a:t>
            </a:r>
          </a:p>
          <a:p>
            <a:r>
              <a:rPr lang="en-US" b="1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3E3C9-3209-415A-ACE2-491DDA2EA0B8}"/>
              </a:ext>
            </a:extLst>
          </p:cNvPr>
          <p:cNvCxnSpPr/>
          <p:nvPr/>
        </p:nvCxnSpPr>
        <p:spPr>
          <a:xfrm flipH="1">
            <a:off x="453736" y="5329382"/>
            <a:ext cx="248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9D8BE-16FB-447E-B12F-03C6025FB1F5}"/>
              </a:ext>
            </a:extLst>
          </p:cNvPr>
          <p:cNvCxnSpPr/>
          <p:nvPr/>
        </p:nvCxnSpPr>
        <p:spPr>
          <a:xfrm flipH="1">
            <a:off x="453736" y="5795819"/>
            <a:ext cx="248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 descr="1">
            <a:extLst>
              <a:ext uri="{FF2B5EF4-FFF2-40B4-BE49-F238E27FC236}">
                <a16:creationId xmlns:a16="http://schemas.microsoft.com/office/drawing/2014/main" id="{C90254BC-E862-4AF4-95D9-69CBD341CB79}"/>
              </a:ext>
            </a:extLst>
          </p:cNvPr>
          <p:cNvSpPr/>
          <p:nvPr/>
        </p:nvSpPr>
        <p:spPr>
          <a:xfrm>
            <a:off x="83127" y="5144657"/>
            <a:ext cx="370609" cy="37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 descr="1">
            <a:extLst>
              <a:ext uri="{FF2B5EF4-FFF2-40B4-BE49-F238E27FC236}">
                <a16:creationId xmlns:a16="http://schemas.microsoft.com/office/drawing/2014/main" id="{A2805D52-CEB2-4368-B7B0-43F0A5EA3E5D}"/>
              </a:ext>
            </a:extLst>
          </p:cNvPr>
          <p:cNvSpPr/>
          <p:nvPr/>
        </p:nvSpPr>
        <p:spPr>
          <a:xfrm>
            <a:off x="83127" y="5606478"/>
            <a:ext cx="370609" cy="37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A7512-AB82-4564-BD7E-998964C2DA95}"/>
              </a:ext>
            </a:extLst>
          </p:cNvPr>
          <p:cNvCxnSpPr/>
          <p:nvPr/>
        </p:nvCxnSpPr>
        <p:spPr>
          <a:xfrm>
            <a:off x="8294255" y="2223510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6E13F0-8968-4658-8BA9-DD3F4EC18CA4}"/>
              </a:ext>
            </a:extLst>
          </p:cNvPr>
          <p:cNvSpPr/>
          <p:nvPr/>
        </p:nvSpPr>
        <p:spPr>
          <a:xfrm>
            <a:off x="8783782" y="2041236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B5E6A6-F654-4A2B-9753-E10508CBFA97}"/>
              </a:ext>
            </a:extLst>
          </p:cNvPr>
          <p:cNvCxnSpPr/>
          <p:nvPr/>
        </p:nvCxnSpPr>
        <p:spPr>
          <a:xfrm>
            <a:off x="8294255" y="3456855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7F38C6-99E0-4122-BABF-DAF5946C5321}"/>
              </a:ext>
            </a:extLst>
          </p:cNvPr>
          <p:cNvSpPr/>
          <p:nvPr/>
        </p:nvSpPr>
        <p:spPr>
          <a:xfrm>
            <a:off x="8783782" y="3274581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FB0D45-4C86-42AD-8CA9-900947953A9E}"/>
              </a:ext>
            </a:extLst>
          </p:cNvPr>
          <p:cNvCxnSpPr/>
          <p:nvPr/>
        </p:nvCxnSpPr>
        <p:spPr>
          <a:xfrm>
            <a:off x="8294255" y="4690200"/>
            <a:ext cx="489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EF64A4-08B7-4D17-B29F-E6B1EC8C2B85}"/>
              </a:ext>
            </a:extLst>
          </p:cNvPr>
          <p:cNvSpPr/>
          <p:nvPr/>
        </p:nvSpPr>
        <p:spPr>
          <a:xfrm>
            <a:off x="8783782" y="4507926"/>
            <a:ext cx="581891" cy="3971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023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4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4698"/>
            <a:ext cx="10058400" cy="64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041"/>
            <a:ext cx="10019601" cy="68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9DA40-10DF-FB4A-AE67-77C3A8E6A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8B179-1C61-B440-8152-35EDDEF591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508952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Stack</a:t>
            </a:r>
          </a:p>
          <a:p>
            <a:r>
              <a:rPr lang="en-US" sz="2000" dirty="0"/>
              <a:t>First item in is the last item out - _______________</a:t>
            </a:r>
          </a:p>
          <a:p>
            <a:r>
              <a:rPr lang="en-US" sz="2000" dirty="0"/>
              <a:t>Two operations for data movement: ___________ &amp; ___________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Stack can be implemented as a linked list in which </a:t>
            </a:r>
          </a:p>
          <a:p>
            <a:pPr marL="0" indent="0">
              <a:buNone/>
            </a:pPr>
            <a:r>
              <a:rPr lang="en-US" sz="2000" dirty="0"/>
              <a:t>adding and removing elements occurs at the top of the list</a:t>
            </a:r>
          </a:p>
          <a:p>
            <a:pPr marL="0" indent="0">
              <a:buNone/>
            </a:pPr>
            <a:r>
              <a:rPr lang="en-US" sz="2000" dirty="0"/>
              <a:t> (LIFO)</a:t>
            </a:r>
          </a:p>
          <a:p>
            <a:pPr marL="0" indent="0">
              <a:buNone/>
            </a:pPr>
            <a:r>
              <a:rPr lang="en-US" sz="2000" dirty="0"/>
              <a:t>Functions to add and remove elements from a stack:</a:t>
            </a:r>
          </a:p>
          <a:p>
            <a:pPr marL="0" indent="0">
              <a:buNone/>
            </a:pPr>
            <a:r>
              <a:rPr lang="en-US" sz="2000" dirty="0"/>
              <a:t>push and pop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2354C-6E3C-3642-8352-D4B6C227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2504757"/>
            <a:ext cx="4321596" cy="1645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A98D07-1168-724B-A7A2-C0AECAF11C10}"/>
              </a:ext>
            </a:extLst>
          </p:cNvPr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0F671F-E5BA-4538-B5BB-2F8F912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83" y="4328044"/>
            <a:ext cx="335397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42178-AA2C-4D22-B6C2-D58148DA1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332797"/>
            <a:ext cx="9245600" cy="742950"/>
          </a:xfrm>
        </p:spPr>
        <p:txBody>
          <a:bodyPr/>
          <a:lstStyle/>
          <a:p>
            <a:r>
              <a:rPr lang="en-US" dirty="0"/>
              <a:t>Stack (code)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9C5E5-1349-4B55-B939-730E4738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1228436"/>
            <a:ext cx="7343775" cy="64008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99D8D9-0501-4B0A-BAC0-BF44C8EDB732}"/>
              </a:ext>
            </a:extLst>
          </p:cNvPr>
          <p:cNvSpPr txBox="1">
            <a:spLocks/>
          </p:cNvSpPr>
          <p:nvPr/>
        </p:nvSpPr>
        <p:spPr>
          <a:xfrm>
            <a:off x="444500" y="1209964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b="0" i="0" kern="120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B9ECE-FF34-485C-80C9-87C1A4EA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5353339"/>
            <a:ext cx="7305675" cy="2381250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569080" y="3957120"/>
              <a:ext cx="28440" cy="7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6120" y="3944160"/>
                <a:ext cx="5544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7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9DA40-10DF-FB4A-AE67-77C3A8E6A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471205"/>
            <a:ext cx="9245600" cy="742950"/>
          </a:xfrm>
        </p:spPr>
        <p:txBody>
          <a:bodyPr/>
          <a:lstStyle/>
          <a:p>
            <a:r>
              <a:rPr lang="en-US" dirty="0"/>
              <a:t>Queue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8B179-1C61-B440-8152-35EDDEF591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214155"/>
            <a:ext cx="9245600" cy="579999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Queue</a:t>
            </a:r>
          </a:p>
          <a:p>
            <a:r>
              <a:rPr lang="en-US" sz="2000" dirty="0"/>
              <a:t>First item in is the first item out - _______________</a:t>
            </a:r>
          </a:p>
          <a:p>
            <a:r>
              <a:rPr lang="en-US" sz="2000" dirty="0"/>
              <a:t>Two operations for data movement: ___________ &amp; ___________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000" b="1" dirty="0"/>
              <a:t>Queue is a linked list in which adding a new element </a:t>
            </a:r>
          </a:p>
          <a:p>
            <a:pPr marL="0" indent="0">
              <a:buNone/>
            </a:pPr>
            <a:r>
              <a:rPr lang="en-US" sz="2000" b="1" dirty="0"/>
              <a:t>occurs at the end of the list and removing an</a:t>
            </a:r>
          </a:p>
          <a:p>
            <a:pPr marL="0" indent="0">
              <a:buNone/>
            </a:pPr>
            <a:r>
              <a:rPr lang="en-US" sz="2000" b="1" dirty="0"/>
              <a:t>element occurs at the start of the list.</a:t>
            </a:r>
          </a:p>
          <a:p>
            <a:pPr marL="0" indent="0">
              <a:buNone/>
            </a:pPr>
            <a:r>
              <a:rPr lang="en-US" sz="2000" b="1" dirty="0"/>
              <a:t>Functions to add and remove elements:</a:t>
            </a:r>
          </a:p>
          <a:p>
            <a:pPr marL="0" indent="0">
              <a:buNone/>
            </a:pPr>
            <a:r>
              <a:rPr lang="en-US" sz="2000" b="1" dirty="0"/>
              <a:t>enqueue and dequeue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19EF8-64F0-AB4A-B454-286B527983DE}"/>
              </a:ext>
            </a:extLst>
          </p:cNvPr>
          <p:cNvGrpSpPr>
            <a:grpSpLocks noChangeAspect="1"/>
          </p:cNvGrpSpPr>
          <p:nvPr/>
        </p:nvGrpSpPr>
        <p:grpSpPr>
          <a:xfrm>
            <a:off x="988992" y="2604792"/>
            <a:ext cx="4040208" cy="1371600"/>
            <a:chOff x="838198" y="3918855"/>
            <a:chExt cx="8120289" cy="27567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B8AE-EA3F-3747-9E40-D1D24AE0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8" y="3918855"/>
              <a:ext cx="3423165" cy="22880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3A6E6E-052C-C248-880E-9901E7B9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98" y="5473335"/>
              <a:ext cx="254981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521F7-BBAD-9A4C-BFF7-CD2AD727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4731" y="5473335"/>
              <a:ext cx="254981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AF960-3E64-3046-93F8-DF82501C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3487" y="5464490"/>
              <a:ext cx="254981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874369-FAC3-EB47-95E4-5EAFDD7B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420" y="5464490"/>
              <a:ext cx="254981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1CA93C-08B0-764C-B80D-127722549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76" y="5464490"/>
              <a:ext cx="254981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EE5306-9CB5-2A43-8425-8733EE8D8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109" y="5464490"/>
              <a:ext cx="254981" cy="731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A4B02E-6986-5343-875B-0A09546FDC27}"/>
                </a:ext>
              </a:extLst>
            </p:cNvPr>
            <p:cNvSpPr txBox="1"/>
            <p:nvPr/>
          </p:nvSpPr>
          <p:spPr>
            <a:xfrm>
              <a:off x="3250982" y="6213927"/>
              <a:ext cx="865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Front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48C26D-A6C0-9D4D-B3B4-27C5BC8B3224}"/>
                </a:ext>
              </a:extLst>
            </p:cNvPr>
            <p:cNvSpPr txBox="1"/>
            <p:nvPr/>
          </p:nvSpPr>
          <p:spPr>
            <a:xfrm>
              <a:off x="8292921" y="6213927"/>
              <a:ext cx="665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End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3508F9-45BA-1844-9CC9-6428E9D8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866" y="5464104"/>
              <a:ext cx="254981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86FE47-555B-7A45-B83A-C3CE7440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2799" y="5464104"/>
              <a:ext cx="254981" cy="73152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98D07-1168-724B-A7A2-C0AECAF11C10}"/>
              </a:ext>
            </a:extLst>
          </p:cNvPr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8E3DDB-02A1-4045-8B14-97954F0F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76" y="4840640"/>
            <a:ext cx="3348924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DDE482-9B8A-4E82-8AAB-87C6AF3B2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16477"/>
            <a:ext cx="9245600" cy="742950"/>
          </a:xfrm>
        </p:spPr>
        <p:txBody>
          <a:bodyPr/>
          <a:lstStyle/>
          <a:p>
            <a:r>
              <a:rPr lang="en-US" dirty="0"/>
              <a:t>Queue (code)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96055-4C9A-4017-AF73-68719122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427"/>
            <a:ext cx="7820025" cy="628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B2E4B-A04F-4379-BEDA-E78390AE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654" y="5498922"/>
            <a:ext cx="6945745" cy="22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1920"/>
            <a:ext cx="9245600" cy="742950"/>
          </a:xfrm>
        </p:spPr>
        <p:txBody>
          <a:bodyPr/>
          <a:lstStyle/>
          <a:p>
            <a:r>
              <a:rPr lang="en-US" dirty="0"/>
              <a:t>Queue implementation using a linked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0F938-941E-4947-B989-70A62FD5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836"/>
            <a:ext cx="10058400" cy="69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58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23609</TotalTime>
  <Words>313</Words>
  <Application>Microsoft Office PowerPoint</Application>
  <PresentationFormat>Custom</PresentationFormat>
  <Paragraphs>109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Bhowmik, Ujjal Kumar</cp:lastModifiedBy>
  <cp:revision>1773</cp:revision>
  <cp:lastPrinted>2018-11-06T16:31:16Z</cp:lastPrinted>
  <dcterms:created xsi:type="dcterms:W3CDTF">2014-02-04T22:50:07Z</dcterms:created>
  <dcterms:modified xsi:type="dcterms:W3CDTF">2019-04-09T23:00:18Z</dcterms:modified>
</cp:coreProperties>
</file>